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334" r:id="rId3"/>
    <p:sldId id="335" r:id="rId4"/>
    <p:sldId id="318" r:id="rId5"/>
    <p:sldId id="274" r:id="rId6"/>
    <p:sldId id="258" r:id="rId7"/>
    <p:sldId id="260" r:id="rId8"/>
    <p:sldId id="261" r:id="rId9"/>
    <p:sldId id="262" r:id="rId10"/>
    <p:sldId id="266" r:id="rId11"/>
    <p:sldId id="267" r:id="rId12"/>
    <p:sldId id="338" r:id="rId13"/>
    <p:sldId id="332" r:id="rId14"/>
    <p:sldId id="339" r:id="rId15"/>
    <p:sldId id="34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E2B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9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049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86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54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12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63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67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47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56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93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8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FA26CF-81FA-44D9-97B1-C74B6AB45433}" type="datetimeFigureOut">
              <a:rPr lang="nl-NL" smtClean="0"/>
              <a:t>28-5-2019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0F12D8-3E47-4E73-86A5-D20EC486E85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93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E49027F0-33D5-4B30-8354-05CB641A2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052A02-6BC9-4F16-9279-C8653C8C1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11" y="685893"/>
            <a:ext cx="6892089" cy="2982890"/>
          </a:xfrm>
        </p:spPr>
        <p:txBody>
          <a:bodyPr anchor="b">
            <a:normAutofit/>
          </a:bodyPr>
          <a:lstStyle/>
          <a:p>
            <a:pPr algn="l"/>
            <a:r>
              <a:rPr lang="nl-NL" sz="4400" dirty="0"/>
              <a:t>Deskundigheid en Organisatie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C94302-FBDB-48DC-8F7E-761F7667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11" y="3849540"/>
            <a:ext cx="4653714" cy="1463040"/>
          </a:xfrm>
        </p:spPr>
        <p:txBody>
          <a:bodyPr anchor="t">
            <a:noAutofit/>
          </a:bodyPr>
          <a:lstStyle/>
          <a:p>
            <a:r>
              <a:rPr lang="nl-NL" sz="2800" dirty="0"/>
              <a:t>Les 4</a:t>
            </a:r>
          </a:p>
          <a:p>
            <a:r>
              <a:rPr lang="nl-NL" sz="2800" dirty="0"/>
              <a:t>MZ-PW </a:t>
            </a:r>
          </a:p>
          <a:p>
            <a:r>
              <a:rPr lang="nl-NL" sz="2800" dirty="0"/>
              <a:t>Leerjaar 2</a:t>
            </a:r>
          </a:p>
          <a:p>
            <a:endParaRPr lang="nl-NL" sz="2800" dirty="0">
              <a:solidFill>
                <a:srgbClr val="2E2B21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3E05128-D9E1-4C12-931B-FD8C6CB13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Afbeeldingsresultaat voor introspection">
            <a:extLst>
              <a:ext uri="{FF2B5EF4-FFF2-40B4-BE49-F238E27FC236}">
                <a16:creationId xmlns:a16="http://schemas.microsoft.com/office/drawing/2014/main" id="{CE996C49-55B6-413E-8CC6-8A9C92174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 descr="Afbeeldingsresultaat voor mechanism">
            <a:extLst>
              <a:ext uri="{FF2B5EF4-FFF2-40B4-BE49-F238E27FC236}">
                <a16:creationId xmlns:a16="http://schemas.microsoft.com/office/drawing/2014/main" id="{A0A32F47-B58C-4DD0-AC3F-FF056E6F5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739" y="291306"/>
            <a:ext cx="3676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7A1CF0-483B-43A5-AEFF-CF4E75651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11597"/>
              </p:ext>
            </p:extLst>
          </p:nvPr>
        </p:nvGraphicFramePr>
        <p:xfrm>
          <a:off x="92075" y="92075"/>
          <a:ext cx="15509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-object" showAsIcon="1" r:id="rId4" imgW="1550520" imgH="398520" progId="Package">
                  <p:embed/>
                </p:oleObj>
              </mc:Choice>
              <mc:Fallback>
                <p:oleObj name="Packager Shell-object" showAsIcon="1" r:id="rId4" imgW="1550520" imgH="39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550988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Afbeeldingsresultaat voor nec">
            <a:extLst>
              <a:ext uri="{FF2B5EF4-FFF2-40B4-BE49-F238E27FC236}">
                <a16:creationId xmlns:a16="http://schemas.microsoft.com/office/drawing/2014/main" id="{F3EDCF9F-07ED-46A6-A7AC-53CA10BF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475" y="4819646"/>
            <a:ext cx="1725267" cy="17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6">
            <a:extLst>
              <a:ext uri="{FF2B5EF4-FFF2-40B4-BE49-F238E27FC236}">
                <a16:creationId xmlns:a16="http://schemas.microsoft.com/office/drawing/2014/main" id="{91CF38AD-64FF-4090-AFB9-CD5E95EF5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25D8FF91-E288-440D-8157-447C8980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458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8">
            <a:extLst>
              <a:ext uri="{FF2B5EF4-FFF2-40B4-BE49-F238E27FC236}">
                <a16:creationId xmlns:a16="http://schemas.microsoft.com/office/drawing/2014/main" id="{BDFD85CC-2798-453A-A5F2-849A59855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0932" y="643464"/>
            <a:ext cx="5365605" cy="3599352"/>
          </a:xfrm>
          <a:prstGeom prst="roundRect">
            <a:avLst>
              <a:gd name="adj" fmla="val 4219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254FB8-8225-4218-96A9-970729B5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 bwMode="white">
          <a:xfrm>
            <a:off x="0" y="4525094"/>
            <a:ext cx="12203151" cy="2344057"/>
            <a:chOff x="0" y="4525094"/>
            <a:chExt cx="12203151" cy="2344057"/>
          </a:xfrm>
        </p:grpSpPr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3E89FEA3-F6D5-45EE-889F-D11BC4BEB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4525094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19E2CD6E-5C90-4DA2-880B-EC1DC9C14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 flipH="1">
              <a:off x="3820" y="4536245"/>
              <a:ext cx="5660999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A3DCB2FA-F03D-4AEA-AB50-2070F3BFC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4813714" y="4536245"/>
              <a:ext cx="7389437" cy="2332906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9B714B8-4393-497B-8916-D2EE3EC6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Lijnorganisatie</a:t>
            </a:r>
            <a:r>
              <a:rPr lang="en-US" dirty="0"/>
              <a:t> / </a:t>
            </a:r>
            <a:r>
              <a:rPr lang="en-US" dirty="0" err="1"/>
              <a:t>lijn-staforganisatie</a:t>
            </a:r>
            <a:endParaRPr lang="en-US" dirty="0"/>
          </a:p>
        </p:txBody>
      </p:sp>
      <p:pic>
        <p:nvPicPr>
          <p:cNvPr id="5122" name="Picture 2" descr="Afbeeldingsresultaat voor lijnorganisatie">
            <a:extLst>
              <a:ext uri="{FF2B5EF4-FFF2-40B4-BE49-F238E27FC236}">
                <a16:creationId xmlns:a16="http://schemas.microsoft.com/office/drawing/2014/main" id="{47E144D0-B8AC-46EF-A54A-BFE1FD6F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184" y="809368"/>
            <a:ext cx="4346093" cy="32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lijn-staforganisatie">
            <a:extLst>
              <a:ext uri="{FF2B5EF4-FFF2-40B4-BE49-F238E27FC236}">
                <a16:creationId xmlns:a16="http://schemas.microsoft.com/office/drawing/2014/main" id="{952474C0-4E1F-46E4-B461-12D6D309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979" y="813355"/>
            <a:ext cx="4995509" cy="32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reeform 6">
            <a:extLst>
              <a:ext uri="{FF2B5EF4-FFF2-40B4-BE49-F238E27FC236}">
                <a16:creationId xmlns:a16="http://schemas.microsoft.com/office/drawing/2014/main" id="{BFDA6284-4E06-4F93-9624-A49FE810F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C4E492-4A66-4849-AE81-0CB57CC8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639097"/>
            <a:ext cx="5436256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Matrixorganisatie</a:t>
            </a:r>
            <a:r>
              <a:rPr lang="en-US" dirty="0"/>
              <a:t> / </a:t>
            </a:r>
            <a:r>
              <a:rPr lang="en-US" dirty="0" err="1"/>
              <a:t>projectorganisatie</a:t>
            </a:r>
            <a:endParaRPr lang="en-US" dirty="0"/>
          </a:p>
        </p:txBody>
      </p:sp>
      <p:sp>
        <p:nvSpPr>
          <p:cNvPr id="6149" name="Rectangle 136">
            <a:extLst>
              <a:ext uri="{FF2B5EF4-FFF2-40B4-BE49-F238E27FC236}">
                <a16:creationId xmlns:a16="http://schemas.microsoft.com/office/drawing/2014/main" id="{B453A79C-4D71-4D0A-AEE7-4307FCB68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0" name="Rounded Rectangle 14">
            <a:extLst>
              <a:ext uri="{FF2B5EF4-FFF2-40B4-BE49-F238E27FC236}">
                <a16:creationId xmlns:a16="http://schemas.microsoft.com/office/drawing/2014/main" id="{38C7BBBA-CD15-45BE-B2D0-CEEEA07A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fbeeldingsresultaat voor matrixorganisatie">
            <a:extLst>
              <a:ext uri="{FF2B5EF4-FFF2-40B4-BE49-F238E27FC236}">
                <a16:creationId xmlns:a16="http://schemas.microsoft.com/office/drawing/2014/main" id="{BE7E3B5C-C380-4F3A-A852-59810DF64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4" b="-532"/>
          <a:stretch/>
        </p:blipFill>
        <p:spPr bwMode="auto">
          <a:xfrm>
            <a:off x="7068226" y="1251276"/>
            <a:ext cx="4174333" cy="44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1B20BB-3474-4566-B339-3AF239C1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639097"/>
            <a:ext cx="5324496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Netwerkorganisatie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6F339E-091A-455E-B2ED-8883D910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4">
            <a:extLst>
              <a:ext uri="{FF2B5EF4-FFF2-40B4-BE49-F238E27FC236}">
                <a16:creationId xmlns:a16="http://schemas.microsoft.com/office/drawing/2014/main" id="{C2CA0F9B-CD9A-4F30-AC98-837D1E6B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erelateerde afbeelding">
            <a:extLst>
              <a:ext uri="{FF2B5EF4-FFF2-40B4-BE49-F238E27FC236}">
                <a16:creationId xmlns:a16="http://schemas.microsoft.com/office/drawing/2014/main" id="{7B364478-39A4-4CB2-AE02-2F18D1E3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341" y="1836958"/>
            <a:ext cx="4486233" cy="32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D6C8E7F-6C76-4953-BAE4-12BB009F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4F6D2E95-5879-44A2-AB57-81DB5F99D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2753FF-BFE0-4D73-98FB-962BAA98B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E2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8C8BE4-EC67-4F35-A2F3-F81D397D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Aan</a:t>
            </a:r>
            <a:r>
              <a:rPr lang="en-US" sz="4400" dirty="0">
                <a:solidFill>
                  <a:srgbClr val="FFFFFF"/>
                </a:solidFill>
              </a:rPr>
              <a:t> de slag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7C2A4FF-27EB-4517-8D52-BA9582281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3B3E828-F383-481B-9AA6-B374CB7C3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859" y="2084832"/>
            <a:ext cx="4431792" cy="5350042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Praktijk</a:t>
            </a:r>
            <a:r>
              <a:rPr lang="en-US" sz="2800" dirty="0">
                <a:solidFill>
                  <a:srgbClr val="FFFFFF"/>
                </a:solidFill>
              </a:rPr>
              <a:t> van het protocol </a:t>
            </a:r>
            <a:r>
              <a:rPr lang="en-US" sz="2800" dirty="0" err="1">
                <a:solidFill>
                  <a:srgbClr val="FFFFFF"/>
                </a:solidFill>
              </a:rPr>
              <a:t>Afronden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onderdeel</a:t>
            </a:r>
            <a:r>
              <a:rPr lang="en-US" sz="2800" dirty="0">
                <a:solidFill>
                  <a:srgbClr val="FFFFFF"/>
                </a:solidFill>
              </a:rPr>
              <a:t> I + II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FFFF"/>
                </a:solidFill>
              </a:rPr>
              <a:t>Lesweek</a:t>
            </a:r>
            <a:r>
              <a:rPr lang="en-US" sz="2800" dirty="0">
                <a:solidFill>
                  <a:srgbClr val="FFFFFF"/>
                </a:solidFill>
              </a:rPr>
              <a:t> 6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Feedback op </a:t>
            </a:r>
            <a:r>
              <a:rPr lang="en-US" sz="2800" dirty="0" err="1">
                <a:solidFill>
                  <a:srgbClr val="FFFFFF"/>
                </a:solidFill>
              </a:rPr>
              <a:t>verslag</a:t>
            </a:r>
            <a:r>
              <a:rPr lang="en-US" sz="2800" dirty="0">
                <a:solidFill>
                  <a:srgbClr val="FFFFFF"/>
                </a:solidFill>
              </a:rPr>
              <a:t> ‘tot nu’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FFFF"/>
                </a:solidFill>
              </a:rPr>
              <a:t>Klaar</a:t>
            </a:r>
            <a:r>
              <a:rPr lang="en-US" sz="2800" dirty="0">
                <a:solidFill>
                  <a:srgbClr val="FFFFFF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VW-</a:t>
            </a:r>
            <a:r>
              <a:rPr lang="en-US" sz="2800" dirty="0" err="1">
                <a:solidFill>
                  <a:srgbClr val="FFFFFF"/>
                </a:solidFill>
              </a:rPr>
              <a:t>opdrachten</a:t>
            </a:r>
            <a:r>
              <a:rPr lang="en-US" sz="2800" dirty="0">
                <a:solidFill>
                  <a:srgbClr val="FFFFFF"/>
                </a:solidFill>
              </a:rPr>
              <a:t> (</a:t>
            </a:r>
            <a:r>
              <a:rPr lang="en-US" sz="2800" dirty="0" err="1">
                <a:solidFill>
                  <a:srgbClr val="FFFFFF"/>
                </a:solidFill>
              </a:rPr>
              <a:t>thema</a:t>
            </a:r>
            <a:r>
              <a:rPr lang="en-US" sz="2800" dirty="0">
                <a:solidFill>
                  <a:srgbClr val="FFFFFF"/>
                </a:solidFill>
              </a:rPr>
              <a:t> 17)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3, 6 </a:t>
            </a:r>
            <a:r>
              <a:rPr lang="en-US" sz="2800" dirty="0" err="1">
                <a:solidFill>
                  <a:srgbClr val="FFFFFF"/>
                </a:solidFill>
              </a:rPr>
              <a:t>en</a:t>
            </a:r>
            <a:r>
              <a:rPr lang="en-US" sz="2800" dirty="0">
                <a:solidFill>
                  <a:srgbClr val="FFFFFF"/>
                </a:solidFill>
              </a:rPr>
              <a:t> 9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098" name="Picture 2" descr="Gerelateerde afbeelding">
            <a:extLst>
              <a:ext uri="{FF2B5EF4-FFF2-40B4-BE49-F238E27FC236}">
                <a16:creationId xmlns:a16="http://schemas.microsoft.com/office/drawing/2014/main" id="{3CB622AB-A7AB-409D-8442-7503C2C0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1358" y="2437382"/>
            <a:ext cx="3311304" cy="33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08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058F06-AF28-4CA1-A32A-8B08209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A8C043-9A02-4145-80C3-42A5D315F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809" y="1883883"/>
            <a:ext cx="6411817" cy="4880473"/>
          </a:xfrm>
        </p:spPr>
        <p:txBody>
          <a:bodyPr>
            <a:normAutofit/>
          </a:bodyPr>
          <a:lstStyle/>
          <a:p>
            <a:r>
              <a:rPr lang="nl-NL" sz="3200" dirty="0"/>
              <a:t>Maken VW-opdrachten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2, 3, 4, 6 en 7 (thema 20)</a:t>
            </a:r>
          </a:p>
          <a:p>
            <a:endParaRPr lang="nl-NL" sz="3200" dirty="0"/>
          </a:p>
          <a:p>
            <a:r>
              <a:rPr lang="nl-NL" sz="3200" dirty="0"/>
              <a:t>Afronden “</a:t>
            </a:r>
            <a:r>
              <a:rPr lang="nl-NL" sz="3200" dirty="0" err="1"/>
              <a:t>Prakijk</a:t>
            </a:r>
            <a:r>
              <a:rPr lang="nl-NL" sz="3200" dirty="0"/>
              <a:t> van het protocol”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Onderdeel 1 + 2</a:t>
            </a:r>
          </a:p>
          <a:p>
            <a:endParaRPr lang="nl-NL" sz="3200" dirty="0"/>
          </a:p>
          <a:p>
            <a:r>
              <a:rPr lang="nl-NL" sz="3200" dirty="0"/>
              <a:t>Lezen thema 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Paragraaf 20.6 </a:t>
            </a:r>
          </a:p>
          <a:p>
            <a:endParaRPr lang="nl-NL" sz="32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C2017A-4139-40AA-95A5-AB7B44306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0626" y="1509311"/>
            <a:ext cx="5875847" cy="4968607"/>
          </a:xfrm>
        </p:spPr>
        <p:txBody>
          <a:bodyPr>
            <a:normAutofit/>
          </a:bodyPr>
          <a:lstStyle/>
          <a:p>
            <a:r>
              <a:rPr lang="nl-NL" sz="4000" dirty="0"/>
              <a:t>Afspraken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 Verslag tot nu toe </a:t>
            </a:r>
            <a:r>
              <a:rPr lang="nl-NL" sz="3200" u="sng" dirty="0"/>
              <a:t>inleveren op maandag 10 juni</a:t>
            </a:r>
          </a:p>
          <a:p>
            <a:endParaRPr lang="nl-NL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Feedback op 11 juni</a:t>
            </a:r>
          </a:p>
          <a:p>
            <a:endParaRPr lang="nl-NL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/>
              <a:t>Volgende week lesbezoek van NHL Stenden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62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65BE5-5005-4240-A651-3808AF8D1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Ga naar jouwmening.nu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795F74-9733-4FC0-B916-789651174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10047825" cy="402336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nl-NL" sz="6600" dirty="0"/>
              <a:t>En gebruik code: </a:t>
            </a:r>
          </a:p>
          <a:p>
            <a:pPr algn="ctr"/>
            <a:r>
              <a:rPr lang="nl-NL" sz="6600" b="1" dirty="0"/>
              <a:t>MDBLGWRU</a:t>
            </a:r>
          </a:p>
          <a:p>
            <a:pPr algn="ctr"/>
            <a:endParaRPr lang="nl-NL" sz="6600" b="1" dirty="0"/>
          </a:p>
          <a:p>
            <a:pPr marL="1225296" lvl="8" indent="0" algn="ctr">
              <a:buNone/>
            </a:pPr>
            <a:r>
              <a:rPr lang="nl-NL" sz="5800" b="1" i="1" dirty="0"/>
              <a:t>En ik ben je</a:t>
            </a:r>
          </a:p>
          <a:p>
            <a:pPr algn="ctr"/>
            <a:r>
              <a:rPr lang="nl-NL" sz="6600" b="1" i="1" dirty="0"/>
              <a:t> eeuwig dankbaar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CCA4A0-7007-48A7-8A8A-9FB71BE828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136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A7959D-934C-48F2-AFD8-9CA2F943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552AB2-2F72-4D2B-92D2-9DD83E6DE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454" y="2286000"/>
            <a:ext cx="5178553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Lesprogramma</a:t>
            </a:r>
          </a:p>
          <a:p>
            <a:pPr>
              <a:buFontTx/>
              <a:buChar char="-"/>
            </a:pPr>
            <a:r>
              <a:rPr lang="nl-NL" sz="2800" dirty="0"/>
              <a:t>Nu behandeld: </a:t>
            </a:r>
          </a:p>
          <a:p>
            <a:pPr marL="0" indent="0">
              <a:buNone/>
            </a:pPr>
            <a:r>
              <a:rPr lang="nl-NL" sz="2800" dirty="0"/>
              <a:t>Professioneel werken: Thema 13, 14, 19</a:t>
            </a:r>
          </a:p>
          <a:p>
            <a:r>
              <a:rPr lang="nl-NL" sz="2800" dirty="0"/>
              <a:t>- Nog te behandelen </a:t>
            </a:r>
          </a:p>
          <a:p>
            <a:r>
              <a:rPr lang="nl-NL" sz="2800" b="1" dirty="0"/>
              <a:t>Pedagogisch Werk 2</a:t>
            </a:r>
            <a:r>
              <a:rPr lang="nl-NL" sz="2800" dirty="0"/>
              <a:t>: Thema 17 en 20</a:t>
            </a:r>
          </a:p>
          <a:p>
            <a:r>
              <a:rPr lang="nl-NL" sz="2800" dirty="0"/>
              <a:t>- Vandaag: Organisatie en structuur (thema 20)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E7D281-3FE6-44D1-A82D-5A92CC3AF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19" y="2286000"/>
            <a:ext cx="5178553" cy="4023360"/>
          </a:xfrm>
        </p:spPr>
        <p:txBody>
          <a:bodyPr>
            <a:normAutofit lnSpcReduction="10000"/>
          </a:bodyPr>
          <a:lstStyle/>
          <a:p>
            <a:r>
              <a:rPr lang="nl-NL" sz="2800" b="1" dirty="0"/>
              <a:t>Vandaag</a:t>
            </a:r>
          </a:p>
          <a:p>
            <a:r>
              <a:rPr lang="nl-NL" sz="2800" dirty="0"/>
              <a:t>- Opfrisrondje</a:t>
            </a:r>
          </a:p>
          <a:p>
            <a:r>
              <a:rPr lang="nl-NL" sz="2800" dirty="0"/>
              <a:t>- Bespreken VW-opdrachten </a:t>
            </a:r>
          </a:p>
          <a:p>
            <a:r>
              <a:rPr lang="nl-NL" sz="2800" dirty="0"/>
              <a:t> Thema’s 13, 14 en 19</a:t>
            </a:r>
          </a:p>
          <a:p>
            <a:r>
              <a:rPr lang="nl-NL" sz="2800" dirty="0"/>
              <a:t>-  </a:t>
            </a:r>
            <a:r>
              <a:rPr lang="nl-NL" sz="2800" b="1" dirty="0"/>
              <a:t>Pauze</a:t>
            </a:r>
          </a:p>
          <a:p>
            <a:r>
              <a:rPr lang="nl-NL" sz="2800" dirty="0"/>
              <a:t>- Theorie thema 20</a:t>
            </a:r>
          </a:p>
          <a:p>
            <a:r>
              <a:rPr lang="nl-NL" sz="2800" dirty="0"/>
              <a:t>- Verder werken aan eindopdracht</a:t>
            </a:r>
          </a:p>
        </p:txBody>
      </p:sp>
      <p:pic>
        <p:nvPicPr>
          <p:cNvPr id="3076" name="Picture 4" descr="Gerelateerde afbeelding">
            <a:extLst>
              <a:ext uri="{FF2B5EF4-FFF2-40B4-BE49-F238E27FC236}">
                <a16:creationId xmlns:a16="http://schemas.microsoft.com/office/drawing/2014/main" id="{DD5FE175-BC32-49A1-B983-2B289B71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40" y="3429000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7F432D6-15A4-4BE1-BA1F-C0359AC7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3FA642-EF37-4D90-BB3C-DE189A21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Menti.com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1BDDC-2AAC-4B7F-8C4F-70F184BA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327" y="2489202"/>
            <a:ext cx="7923264" cy="3554614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endParaRPr lang="nl-NL" sz="4000" b="1" dirty="0"/>
          </a:p>
          <a:p>
            <a:pPr marL="0" indent="0" algn="ctr">
              <a:buNone/>
            </a:pPr>
            <a:r>
              <a:rPr lang="nl-NL" sz="4000" b="1" dirty="0"/>
              <a:t>Ga naar Menti.com</a:t>
            </a:r>
          </a:p>
          <a:p>
            <a:pPr marL="0" indent="0" algn="ctr">
              <a:buNone/>
            </a:pPr>
            <a:endParaRPr lang="nl-NL" sz="4000" b="1" dirty="0"/>
          </a:p>
          <a:p>
            <a:pPr marL="0" indent="0" algn="ctr">
              <a:buNone/>
            </a:pPr>
            <a:r>
              <a:rPr lang="nl-NL" sz="4000" b="1" dirty="0"/>
              <a:t>En voer de code in</a:t>
            </a:r>
          </a:p>
          <a:p>
            <a:pPr marL="0" indent="0" algn="ctr">
              <a:buNone/>
            </a:pPr>
            <a:r>
              <a:rPr lang="nl-NL" sz="4000" dirty="0"/>
              <a:t>22 18 35</a:t>
            </a:r>
            <a:endParaRPr lang="nl-NL" sz="4000" b="1" dirty="0"/>
          </a:p>
          <a:p>
            <a:pPr marL="0" indent="0" algn="ctr">
              <a:buNone/>
            </a:pPr>
            <a:endParaRPr lang="nl-NL" sz="4000" b="1" dirty="0"/>
          </a:p>
          <a:p>
            <a:endParaRPr lang="nl-NL" sz="4000" dirty="0">
              <a:solidFill>
                <a:srgbClr val="FFFFFF"/>
              </a:solidFill>
            </a:endParaRPr>
          </a:p>
        </p:txBody>
      </p:sp>
      <p:pic>
        <p:nvPicPr>
          <p:cNvPr id="11" name="Picture 2" descr="Afbeeldingsresultaat voor brainstorm">
            <a:extLst>
              <a:ext uri="{FF2B5EF4-FFF2-40B4-BE49-F238E27FC236}">
                <a16:creationId xmlns:a16="http://schemas.microsoft.com/office/drawing/2014/main" id="{6492F485-61D6-4623-8A99-83C5186E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0" y="3440176"/>
            <a:ext cx="2366195" cy="23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beeldingsresultaat voor brainstorm">
            <a:extLst>
              <a:ext uri="{FF2B5EF4-FFF2-40B4-BE49-F238E27FC236}">
                <a16:creationId xmlns:a16="http://schemas.microsoft.com/office/drawing/2014/main" id="{FE32FD36-E2AD-40F9-8A2F-E58EE5E0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574" y="701040"/>
            <a:ext cx="2124610" cy="21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A642-EF37-4D90-BB3C-DE189A21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08366" y="685217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Missie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4AAE9EB-7A18-4C22-B5E3-05350847BBBC}"/>
              </a:ext>
            </a:extLst>
          </p:cNvPr>
          <p:cNvSpPr txBox="1"/>
          <p:nvPr/>
        </p:nvSpPr>
        <p:spPr>
          <a:xfrm>
            <a:off x="644520" y="1751409"/>
            <a:ext cx="5630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Een missie geeft aan wat je als </a:t>
            </a:r>
            <a:br>
              <a:rPr lang="nl-NL" sz="2800" dirty="0"/>
            </a:br>
            <a:r>
              <a:rPr lang="nl-NL" sz="2800" dirty="0"/>
              <a:t>organisatie naar buiten wilt uitdragen: gericht op </a:t>
            </a:r>
            <a:r>
              <a:rPr lang="nl-NL" sz="2800" u="sng" dirty="0"/>
              <a:t>identiteit en waarden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DDC6797-FD47-4241-ACDC-AC1A14D0A641}"/>
              </a:ext>
            </a:extLst>
          </p:cNvPr>
          <p:cNvSpPr txBox="1"/>
          <p:nvPr/>
        </p:nvSpPr>
        <p:spPr>
          <a:xfrm>
            <a:off x="6251792" y="1782593"/>
            <a:ext cx="547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Een visie geeft aan wat de na te streven idealen van de organisatie zijn: gericht op de </a:t>
            </a:r>
            <a:r>
              <a:rPr lang="nl-NL" sz="2800" u="sng" dirty="0"/>
              <a:t>toekomst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B38FCE5B-697F-44E7-970A-A848CF0E7013}"/>
              </a:ext>
            </a:extLst>
          </p:cNvPr>
          <p:cNvSpPr txBox="1">
            <a:spLocks/>
          </p:cNvSpPr>
          <p:nvPr/>
        </p:nvSpPr>
        <p:spPr>
          <a:xfrm>
            <a:off x="4329188" y="61219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Visie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6F49574-AC45-4862-9B07-7CA9B6E67675}"/>
              </a:ext>
            </a:extLst>
          </p:cNvPr>
          <p:cNvSpPr/>
          <p:nvPr/>
        </p:nvSpPr>
        <p:spPr>
          <a:xfrm>
            <a:off x="5829079" y="469603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3200" dirty="0">
                <a:solidFill>
                  <a:srgbClr val="00B0F0"/>
                </a:solidFill>
              </a:rPr>
              <a:t>Kenmerken</a:t>
            </a:r>
          </a:p>
          <a:p>
            <a:pPr algn="ctr"/>
            <a:r>
              <a:rPr lang="nl-NL" sz="3200" dirty="0"/>
              <a:t>Toekomstgericht</a:t>
            </a:r>
          </a:p>
          <a:p>
            <a:pPr algn="ctr"/>
            <a:r>
              <a:rPr lang="nl-NL" sz="3200" dirty="0"/>
              <a:t>Kan bijgesteld worden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B7D72CF-0DDE-4F2A-BFA5-F4C6DFFD06A3}"/>
              </a:ext>
            </a:extLst>
          </p:cNvPr>
          <p:cNvSpPr txBox="1"/>
          <p:nvPr/>
        </p:nvSpPr>
        <p:spPr>
          <a:xfrm>
            <a:off x="480230" y="3520648"/>
            <a:ext cx="547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“Waarvoor we staan”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73993EC6-B800-4EF7-AEC4-4C69686CAE5F}"/>
              </a:ext>
            </a:extLst>
          </p:cNvPr>
          <p:cNvSpPr txBox="1"/>
          <p:nvPr/>
        </p:nvSpPr>
        <p:spPr>
          <a:xfrm>
            <a:off x="6264244" y="3520647"/>
            <a:ext cx="5472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“Waarvoor we gaan”</a:t>
            </a:r>
          </a:p>
          <a:p>
            <a:pPr algn="ctr"/>
            <a:endParaRPr lang="nl-NL" sz="2800" dirty="0"/>
          </a:p>
          <a:p>
            <a:pPr algn="ctr"/>
            <a:endParaRPr lang="nl-NL" sz="28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681D369-4DB2-4AAA-9CCD-C33B7675039B}"/>
              </a:ext>
            </a:extLst>
          </p:cNvPr>
          <p:cNvSpPr/>
          <p:nvPr/>
        </p:nvSpPr>
        <p:spPr>
          <a:xfrm>
            <a:off x="168244" y="472722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3200" dirty="0">
                <a:solidFill>
                  <a:srgbClr val="00B0F0"/>
                </a:solidFill>
              </a:rPr>
              <a:t>Kenmerken</a:t>
            </a:r>
          </a:p>
          <a:p>
            <a:pPr lvl="0" algn="ctr"/>
            <a:r>
              <a:rPr lang="nl-NL" sz="3200" dirty="0"/>
              <a:t>Gericht op organisatie</a:t>
            </a:r>
          </a:p>
          <a:p>
            <a:pPr lvl="0" algn="ctr"/>
            <a:r>
              <a:rPr lang="nl-NL" sz="3200" dirty="0"/>
              <a:t>Wordt meestal </a:t>
            </a:r>
            <a:r>
              <a:rPr lang="nl-NL" sz="3200" u="sng" dirty="0"/>
              <a:t>niet </a:t>
            </a:r>
            <a:r>
              <a:rPr lang="nl-NL" sz="3200" dirty="0"/>
              <a:t>bijgesteld</a:t>
            </a:r>
          </a:p>
        </p:txBody>
      </p:sp>
    </p:spTree>
    <p:extLst>
      <p:ext uri="{BB962C8B-B14F-4D97-AF65-F5344CB8AC3E}">
        <p14:creationId xmlns:p14="http://schemas.microsoft.com/office/powerpoint/2010/main" val="3683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7F432D6-15A4-4BE1-BA1F-C0359AC7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52" y="484632"/>
            <a:ext cx="2128933" cy="5880916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2744" y="484632"/>
            <a:ext cx="8948150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3FA642-EF37-4D90-BB3C-DE189A211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27" y="788416"/>
            <a:ext cx="7923264" cy="1499616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FF"/>
                </a:solidFill>
              </a:rPr>
              <a:t>Huiswerk tot nu toe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207198" y="1029524"/>
            <a:ext cx="0" cy="914400"/>
          </a:xfrm>
          <a:prstGeom prst="line">
            <a:avLst/>
          </a:prstGeom>
          <a:ln w="19050">
            <a:solidFill>
              <a:schemeClr val="accent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1BDDC-2AAC-4B7F-8C4F-70F184BA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327" y="2489202"/>
            <a:ext cx="7923264" cy="3554614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endParaRPr lang="nl-NL" sz="4000" b="1" dirty="0"/>
          </a:p>
          <a:p>
            <a:pPr marL="0" indent="0" algn="ctr">
              <a:buNone/>
            </a:pPr>
            <a:endParaRPr lang="nl-NL" sz="4000" b="1" dirty="0"/>
          </a:p>
          <a:p>
            <a:pPr marL="0" indent="0" algn="ctr">
              <a:buNone/>
            </a:pPr>
            <a:endParaRPr lang="nl-NL" sz="4000" b="1" dirty="0"/>
          </a:p>
          <a:p>
            <a:endParaRPr lang="nl-NL" sz="4000" dirty="0">
              <a:solidFill>
                <a:srgbClr val="FFFFFF"/>
              </a:solidFill>
            </a:endParaRPr>
          </a:p>
        </p:txBody>
      </p:sp>
      <p:pic>
        <p:nvPicPr>
          <p:cNvPr id="11" name="Picture 2" descr="Afbeeldingsresultaat voor brainstorm">
            <a:extLst>
              <a:ext uri="{FF2B5EF4-FFF2-40B4-BE49-F238E27FC236}">
                <a16:creationId xmlns:a16="http://schemas.microsoft.com/office/drawing/2014/main" id="{6492F485-61D6-4623-8A99-83C5186E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0" y="3440176"/>
            <a:ext cx="2366195" cy="23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beeldingsresultaat voor brainstorm">
            <a:extLst>
              <a:ext uri="{FF2B5EF4-FFF2-40B4-BE49-F238E27FC236}">
                <a16:creationId xmlns:a16="http://schemas.microsoft.com/office/drawing/2014/main" id="{FE32FD36-E2AD-40F9-8A2F-E58EE5E0D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574" y="701040"/>
            <a:ext cx="2124610" cy="212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9F1FC65-6F15-47BF-A699-0E8FFB437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98299"/>
              </p:ext>
            </p:extLst>
          </p:nvPr>
        </p:nvGraphicFramePr>
        <p:xfrm>
          <a:off x="3100083" y="2536601"/>
          <a:ext cx="9102339" cy="3529534"/>
        </p:xfrm>
        <a:graphic>
          <a:graphicData uri="http://schemas.openxmlformats.org/drawingml/2006/table">
            <a:tbl>
              <a:tblPr/>
              <a:tblGrid>
                <a:gridCol w="5014982">
                  <a:extLst>
                    <a:ext uri="{9D8B030D-6E8A-4147-A177-3AD203B41FA5}">
                      <a16:colId xmlns:a16="http://schemas.microsoft.com/office/drawing/2014/main" val="2106286490"/>
                    </a:ext>
                  </a:extLst>
                </a:gridCol>
                <a:gridCol w="4087357">
                  <a:extLst>
                    <a:ext uri="{9D8B030D-6E8A-4147-A177-3AD203B41FA5}">
                      <a16:colId xmlns:a16="http://schemas.microsoft.com/office/drawing/2014/main" val="3783181624"/>
                    </a:ext>
                  </a:extLst>
                </a:gridCol>
              </a:tblGrid>
              <a:tr h="105886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1.VW Thema 13 (Prof. Werken)</a:t>
                      </a:r>
                    </a:p>
                    <a:p>
                      <a:r>
                        <a:rPr lang="nl-NL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Visie en beleid</a:t>
                      </a:r>
                      <a:endParaRPr lang="nl-NL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Inleveren</a:t>
                      </a:r>
                    </a:p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VW-Opdrachten</a:t>
                      </a:r>
                    </a:p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 4 en 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87749"/>
                  </a:ext>
                </a:extLst>
              </a:tr>
              <a:tr h="105886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2.VW Thema 19 (Prof. Werken)</a:t>
                      </a:r>
                    </a:p>
                    <a:p>
                      <a:r>
                        <a:rPr lang="nl-NL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Protocollen      </a:t>
                      </a:r>
                      <a:endParaRPr lang="nl-NL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Opdrachten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 5, 6, 9 en (beargumenteren) 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017218"/>
                  </a:ext>
                </a:extLst>
              </a:tr>
              <a:tr h="1411814"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3. </a:t>
                      </a:r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VW Thema 14 (Prof. Werken)</a:t>
                      </a:r>
                    </a:p>
                    <a:p>
                      <a:r>
                        <a:rPr lang="nl-NL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Wet- en regelgeving</a:t>
                      </a:r>
                      <a:endParaRPr lang="nl-NL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nl-NL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Opdrachten</a:t>
                      </a:r>
                    </a:p>
                    <a:p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3, 6, 8, 11, 15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7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6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4DDFE9F7-C936-4F4C-9EF6-679F30903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23">
            <a:extLst>
              <a:ext uri="{FF2B5EF4-FFF2-40B4-BE49-F238E27FC236}">
                <a16:creationId xmlns:a16="http://schemas.microsoft.com/office/drawing/2014/main" id="{83F36C5B-9ECA-4480-ABF2-496C48A4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custGeom>
            <a:avLst/>
            <a:gdLst>
              <a:gd name="connsiteX0" fmla="*/ 0 w 7552944"/>
              <a:gd name="connsiteY0" fmla="*/ 0 h 6858000"/>
              <a:gd name="connsiteX1" fmla="*/ 1067477 w 7552944"/>
              <a:gd name="connsiteY1" fmla="*/ 0 h 6858000"/>
              <a:gd name="connsiteX2" fmla="*/ 2201779 w 7552944"/>
              <a:gd name="connsiteY2" fmla="*/ 0 h 6858000"/>
              <a:gd name="connsiteX3" fmla="*/ 7552944 w 7552944"/>
              <a:gd name="connsiteY3" fmla="*/ 0 h 6858000"/>
              <a:gd name="connsiteX4" fmla="*/ 7552944 w 7552944"/>
              <a:gd name="connsiteY4" fmla="*/ 1900238 h 6858000"/>
              <a:gd name="connsiteX5" fmla="*/ 7182528 w 7552944"/>
              <a:gd name="connsiteY5" fmla="*/ 2178050 h 6858000"/>
              <a:gd name="connsiteX6" fmla="*/ 7178294 w 7552944"/>
              <a:gd name="connsiteY6" fmla="*/ 2184400 h 6858000"/>
              <a:gd name="connsiteX7" fmla="*/ 7171944 w 7552944"/>
              <a:gd name="connsiteY7" fmla="*/ 2193925 h 6858000"/>
              <a:gd name="connsiteX8" fmla="*/ 7165594 w 7552944"/>
              <a:gd name="connsiteY8" fmla="*/ 2201863 h 6858000"/>
              <a:gd name="connsiteX9" fmla="*/ 7165594 w 7552944"/>
              <a:gd name="connsiteY9" fmla="*/ 2211388 h 6858000"/>
              <a:gd name="connsiteX10" fmla="*/ 7165594 w 7552944"/>
              <a:gd name="connsiteY10" fmla="*/ 2220913 h 6858000"/>
              <a:gd name="connsiteX11" fmla="*/ 7171944 w 7552944"/>
              <a:gd name="connsiteY11" fmla="*/ 2228850 h 6858000"/>
              <a:gd name="connsiteX12" fmla="*/ 7178294 w 7552944"/>
              <a:gd name="connsiteY12" fmla="*/ 2238375 h 6858000"/>
              <a:gd name="connsiteX13" fmla="*/ 7182528 w 7552944"/>
              <a:gd name="connsiteY13" fmla="*/ 2244725 h 6858000"/>
              <a:gd name="connsiteX14" fmla="*/ 7552944 w 7552944"/>
              <a:gd name="connsiteY14" fmla="*/ 2522538 h 6858000"/>
              <a:gd name="connsiteX15" fmla="*/ 7552944 w 7552944"/>
              <a:gd name="connsiteY15" fmla="*/ 6858000 h 6858000"/>
              <a:gd name="connsiteX16" fmla="*/ 2201779 w 7552944"/>
              <a:gd name="connsiteY16" fmla="*/ 6858000 h 6858000"/>
              <a:gd name="connsiteX17" fmla="*/ 1067477 w 7552944"/>
              <a:gd name="connsiteY17" fmla="*/ 6858000 h 6858000"/>
              <a:gd name="connsiteX18" fmla="*/ 0 w 755294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52944" h="6858000">
                <a:moveTo>
                  <a:pt x="0" y="0"/>
                </a:moveTo>
                <a:lnTo>
                  <a:pt x="1067477" y="0"/>
                </a:lnTo>
                <a:lnTo>
                  <a:pt x="2201779" y="0"/>
                </a:lnTo>
                <a:lnTo>
                  <a:pt x="7552944" y="0"/>
                </a:lnTo>
                <a:lnTo>
                  <a:pt x="7552944" y="1900238"/>
                </a:lnTo>
                <a:lnTo>
                  <a:pt x="7182528" y="2178050"/>
                </a:lnTo>
                <a:lnTo>
                  <a:pt x="7178294" y="2184400"/>
                </a:lnTo>
                <a:lnTo>
                  <a:pt x="7171944" y="2193925"/>
                </a:lnTo>
                <a:lnTo>
                  <a:pt x="7165594" y="2201863"/>
                </a:lnTo>
                <a:lnTo>
                  <a:pt x="7165594" y="2211388"/>
                </a:lnTo>
                <a:lnTo>
                  <a:pt x="7165594" y="2220913"/>
                </a:lnTo>
                <a:lnTo>
                  <a:pt x="7171944" y="2228850"/>
                </a:lnTo>
                <a:lnTo>
                  <a:pt x="7178294" y="2238375"/>
                </a:lnTo>
                <a:lnTo>
                  <a:pt x="7182528" y="2244725"/>
                </a:lnTo>
                <a:lnTo>
                  <a:pt x="7552944" y="2522538"/>
                </a:lnTo>
                <a:lnTo>
                  <a:pt x="7552944" y="6858000"/>
                </a:lnTo>
                <a:lnTo>
                  <a:pt x="2201779" y="6858000"/>
                </a:lnTo>
                <a:lnTo>
                  <a:pt x="106747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1C885-9800-4B73-97B2-BF3AC27A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6097955" cy="1277917"/>
          </a:xfrm>
          <a:effectLst/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Organisatiestructuur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FA4126-EC19-4351-917B-F549F3E1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387" y="2035043"/>
            <a:ext cx="6075179" cy="3771868"/>
          </a:xfrm>
          <a:effectLst/>
        </p:spPr>
        <p:txBody>
          <a:bodyPr>
            <a:normAutofit/>
          </a:bodyPr>
          <a:lstStyle/>
          <a:p>
            <a:r>
              <a:rPr lang="nl-NL" sz="2400" dirty="0"/>
              <a:t>Definitie organisatie</a:t>
            </a:r>
          </a:p>
          <a:p>
            <a:r>
              <a:rPr lang="nl-NL" sz="2400" dirty="0"/>
              <a:t>Profit- en non-profitorganisaties, verschil?</a:t>
            </a:r>
          </a:p>
          <a:p>
            <a:r>
              <a:rPr lang="nl-NL" sz="2400" dirty="0"/>
              <a:t>Organisatiestructuur </a:t>
            </a:r>
            <a:r>
              <a:rPr lang="nl-NL" sz="2400" dirty="0">
                <a:cs typeface="Calibri" panose="020F0502020204030204" pitchFamily="34" charset="0"/>
              </a:rPr>
              <a:t>→ samenhang</a:t>
            </a:r>
          </a:p>
          <a:p>
            <a:r>
              <a:rPr lang="nl-NL" sz="2400" dirty="0">
                <a:cs typeface="Calibri" panose="020F0502020204030204" pitchFamily="34" charset="0"/>
              </a:rPr>
              <a:t>Kleine en grote organisaties </a:t>
            </a:r>
            <a:endParaRPr lang="nl-NL" sz="2400" dirty="0"/>
          </a:p>
        </p:txBody>
      </p:sp>
      <p:sp>
        <p:nvSpPr>
          <p:cNvPr id="85" name="Rounded Rectangle 14">
            <a:extLst>
              <a:ext uri="{FF2B5EF4-FFF2-40B4-BE49-F238E27FC236}">
                <a16:creationId xmlns:a16="http://schemas.microsoft.com/office/drawing/2014/main" id="{928DE3A7-1615-464D-BCC0-01F174893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9083" y="321733"/>
            <a:ext cx="3363730" cy="6203620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Afbeeldingsresultaat voor lidl">
            <a:extLst>
              <a:ext uri="{FF2B5EF4-FFF2-40B4-BE49-F238E27FC236}">
                <a16:creationId xmlns:a16="http://schemas.microsoft.com/office/drawing/2014/main" id="{2B62FBFF-8BCF-451D-8BA1-C01C6834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5758" y="554663"/>
            <a:ext cx="1310380" cy="131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beeldingsresultaat voor mcdonalds">
            <a:extLst>
              <a:ext uri="{FF2B5EF4-FFF2-40B4-BE49-F238E27FC236}">
                <a16:creationId xmlns:a16="http://schemas.microsoft.com/office/drawing/2014/main" id="{45B17BA2-572C-4278-B551-EAD68AD4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3752" y="2035043"/>
            <a:ext cx="1494391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fbeeldingsresultaat voor umcg">
            <a:extLst>
              <a:ext uri="{FF2B5EF4-FFF2-40B4-BE49-F238E27FC236}">
                <a16:creationId xmlns:a16="http://schemas.microsoft.com/office/drawing/2014/main" id="{095E9487-9CFC-4519-B574-1BACFA97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3714" y="3512635"/>
            <a:ext cx="2254468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erelateerde afbeelding">
            <a:extLst>
              <a:ext uri="{FF2B5EF4-FFF2-40B4-BE49-F238E27FC236}">
                <a16:creationId xmlns:a16="http://schemas.microsoft.com/office/drawing/2014/main" id="{6630977D-750B-47C8-8F51-02CAF382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7908" y="5205111"/>
            <a:ext cx="2926080" cy="8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27A20-07BA-4196-A94C-1EF2752E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nl-NL" dirty="0"/>
              <a:t>Afdelingen 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177DAFE-F5EF-4970-A991-ECF421430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18FD40-62DB-4968-8046-AAC074F9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Zeggen iets over hoe de afdeling werkt aan het doel van de organisatie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Lijnafdeling</a:t>
            </a:r>
          </a:p>
          <a:p>
            <a:r>
              <a:rPr lang="nl-NL" dirty="0"/>
              <a:t> </a:t>
            </a:r>
            <a:r>
              <a:rPr lang="nl-NL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cs typeface="Calibri" panose="020F0502020204030204" pitchFamily="34" charset="0"/>
              </a:rPr>
              <a:t>werkt aan primaire proces (product/</a:t>
            </a:r>
            <a:endParaRPr lang="nl-NL" dirty="0"/>
          </a:p>
          <a:p>
            <a:r>
              <a:rPr lang="nl-NL" b="1" dirty="0"/>
              <a:t>Stafafdeling</a:t>
            </a:r>
          </a:p>
          <a:p>
            <a:r>
              <a:rPr lang="nl-NL" dirty="0"/>
              <a:t> </a:t>
            </a:r>
            <a:r>
              <a:rPr lang="nl-NL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cs typeface="Calibri" panose="020F0502020204030204" pitchFamily="34" charset="0"/>
              </a:rPr>
              <a:t> advies aan lijnafdelingen (personeelszaken)</a:t>
            </a:r>
            <a:endParaRPr lang="nl-NL" dirty="0"/>
          </a:p>
          <a:p>
            <a:r>
              <a:rPr lang="nl-NL" b="1" dirty="0"/>
              <a:t>Ondersteunende afdeling </a:t>
            </a:r>
          </a:p>
          <a:p>
            <a:r>
              <a:rPr lang="nl-NL" dirty="0"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cs typeface="Calibri" panose="020F0502020204030204" pitchFamily="34" charset="0"/>
              </a:rPr>
              <a:t> ondersteunt afdelingen</a:t>
            </a:r>
            <a:endParaRPr lang="nl-NL" dirty="0"/>
          </a:p>
        </p:txBody>
      </p:sp>
      <p:pic>
        <p:nvPicPr>
          <p:cNvPr id="4" name="Graphic 3" descr="Hiërarchie">
            <a:extLst>
              <a:ext uri="{FF2B5EF4-FFF2-40B4-BE49-F238E27FC236}">
                <a16:creationId xmlns:a16="http://schemas.microsoft.com/office/drawing/2014/main" id="{81FEBD01-96F2-40A0-8830-87175927D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067" y="640080"/>
            <a:ext cx="2628053" cy="2628053"/>
          </a:xfrm>
          <a:prstGeom prst="rect">
            <a:avLst/>
          </a:prstGeom>
        </p:spPr>
      </p:pic>
      <p:pic>
        <p:nvPicPr>
          <p:cNvPr id="6146" name="Picture 2" descr="Afbeeldingsresultaat voor support">
            <a:extLst>
              <a:ext uri="{FF2B5EF4-FFF2-40B4-BE49-F238E27FC236}">
                <a16:creationId xmlns:a16="http://schemas.microsoft.com/office/drawing/2014/main" id="{0380C6E5-08E7-46BC-BE28-04C961BE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14" y="2579214"/>
            <a:ext cx="2920058" cy="262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0DA15-0B24-47CA-8D8F-30858C17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organisatiestructuren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58AAB6-38B7-495A-AEA4-CCBFCE8B3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5912" y="2286000"/>
            <a:ext cx="5517395" cy="4023360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Lijnorganisatie</a:t>
            </a:r>
          </a:p>
          <a:p>
            <a:r>
              <a:rPr lang="nl-NL" b="1" dirty="0"/>
              <a:t>Is opgebouwd uit meerdere niveaus, van topmanagement tot uitvoerend personeel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Voordeel: </a:t>
            </a:r>
          </a:p>
          <a:p>
            <a:r>
              <a:rPr lang="nl-NL" sz="2400" dirty="0"/>
              <a:t>Taken en bevoegdheden zijn duidelijk</a:t>
            </a:r>
          </a:p>
          <a:p>
            <a:r>
              <a:rPr lang="nl-NL" sz="2400" dirty="0"/>
              <a:t>Nadeel:</a:t>
            </a:r>
          </a:p>
          <a:p>
            <a:r>
              <a:rPr lang="nl-NL" dirty="0"/>
              <a:t>Het systeem kan leiden tot bureaucratie: veel regels en papierwerk</a:t>
            </a:r>
            <a:endParaRPr lang="nl-NL" sz="24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BBEB91-6E50-470A-A66C-F1D3EEE0A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396768" cy="4023360"/>
          </a:xfrm>
        </p:spPr>
        <p:txBody>
          <a:bodyPr>
            <a:normAutofit lnSpcReduction="10000"/>
          </a:bodyPr>
          <a:lstStyle/>
          <a:p>
            <a:r>
              <a:rPr lang="nl-NL" sz="2400" dirty="0" err="1"/>
              <a:t>Lijnstaforganiatie</a:t>
            </a:r>
            <a:endParaRPr lang="nl-NL" sz="2000" dirty="0"/>
          </a:p>
          <a:p>
            <a:r>
              <a:rPr lang="nl-NL" b="1" dirty="0"/>
              <a:t>Een vorm van lijnorganisatie, maar naast de directie bevindt zich een staf van deskundigen.</a:t>
            </a:r>
          </a:p>
          <a:p>
            <a:endParaRPr lang="nl-NL" sz="2000" dirty="0"/>
          </a:p>
          <a:p>
            <a:r>
              <a:rPr lang="nl-NL" sz="2000" dirty="0"/>
              <a:t>Voordeel</a:t>
            </a:r>
          </a:p>
          <a:p>
            <a:r>
              <a:rPr lang="nl-NL" sz="2000" dirty="0"/>
              <a:t>Taken worden niet te zwaar door deskundigheid</a:t>
            </a:r>
          </a:p>
          <a:p>
            <a:r>
              <a:rPr lang="nl-NL" sz="2000" dirty="0"/>
              <a:t>Nadeel</a:t>
            </a:r>
          </a:p>
          <a:p>
            <a:r>
              <a:rPr lang="nl-NL" sz="2000" dirty="0"/>
              <a:t>Verantwoordelijkheid ligt altijd bij werknemer en niet bij deskundige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21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5034C9-F6E5-48D1-86F5-9B7DC175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Organogram </a:t>
            </a:r>
          </a:p>
        </p:txBody>
      </p:sp>
      <p:pic>
        <p:nvPicPr>
          <p:cNvPr id="1028" name="Picture 4" descr="Afbeeldingsresultaat voor organogram functiebenamingen">
            <a:extLst>
              <a:ext uri="{FF2B5EF4-FFF2-40B4-BE49-F238E27FC236}">
                <a16:creationId xmlns:a16="http://schemas.microsoft.com/office/drawing/2014/main" id="{6612F6FB-AF75-4570-BF23-AD189E9E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91" y="844007"/>
            <a:ext cx="5196897" cy="215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organogram afdelingen">
            <a:extLst>
              <a:ext uri="{FF2B5EF4-FFF2-40B4-BE49-F238E27FC236}">
                <a16:creationId xmlns:a16="http://schemas.microsoft.com/office/drawing/2014/main" id="{8CB3D4C4-8058-47A9-BA3F-91E0FE07B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072" y="484633"/>
            <a:ext cx="4675545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B8C8A0-01A2-4C8B-9D1D-4273FAE4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352" y="3647203"/>
            <a:ext cx="5434116" cy="2572622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rgbClr val="FFFFFF"/>
                </a:solidFill>
              </a:rPr>
              <a:t>Schematische tekening structuur organisatie</a:t>
            </a:r>
          </a:p>
          <a:p>
            <a:r>
              <a:rPr lang="nl-NL" sz="2200" dirty="0">
                <a:solidFill>
                  <a:srgbClr val="FFFFFF"/>
                </a:solidFill>
              </a:rPr>
              <a:t>Doelen </a:t>
            </a:r>
          </a:p>
          <a:p>
            <a:r>
              <a:rPr lang="nl-NL" sz="2200" dirty="0">
                <a:solidFill>
                  <a:srgbClr val="FFFFFF"/>
                </a:solidFill>
              </a:rPr>
              <a:t>Twee soorten: alleen afdelingen, alleen functiebenamingen </a:t>
            </a:r>
          </a:p>
        </p:txBody>
      </p:sp>
    </p:spTree>
    <p:extLst>
      <p:ext uri="{BB962C8B-B14F-4D97-AF65-F5344CB8AC3E}">
        <p14:creationId xmlns:p14="http://schemas.microsoft.com/office/powerpoint/2010/main" val="28246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Breedbeeld</PresentationFormat>
  <Paragraphs>121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Tw Cen MT</vt:lpstr>
      <vt:lpstr>Tw Cen MT Condensed</vt:lpstr>
      <vt:lpstr>Wingdings</vt:lpstr>
      <vt:lpstr>Wingdings 3</vt:lpstr>
      <vt:lpstr>Integraal</vt:lpstr>
      <vt:lpstr>Packager Shell-object</vt:lpstr>
      <vt:lpstr>Deskundigheid en Organisatie</vt:lpstr>
      <vt:lpstr>Programma</vt:lpstr>
      <vt:lpstr>Menti.com</vt:lpstr>
      <vt:lpstr>Missie</vt:lpstr>
      <vt:lpstr>Huiswerk tot nu toe</vt:lpstr>
      <vt:lpstr>Organisatiestructuur </vt:lpstr>
      <vt:lpstr>Afdelingen </vt:lpstr>
      <vt:lpstr>Verschillende organisatiestructuren</vt:lpstr>
      <vt:lpstr>Organogram </vt:lpstr>
      <vt:lpstr>Lijnorganisatie / lijn-staforganisatie</vt:lpstr>
      <vt:lpstr>Matrixorganisatie / projectorganisatie</vt:lpstr>
      <vt:lpstr>Netwerkorganisatie</vt:lpstr>
      <vt:lpstr>Aan de slag</vt:lpstr>
      <vt:lpstr>Huiswerk</vt:lpstr>
      <vt:lpstr>Ga naar jouwmening.nu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Deskundigheid en Organisatie</dc:title>
  <dc:creator>Erik Joustra</dc:creator>
  <cp:lastModifiedBy>Erik Joustra</cp:lastModifiedBy>
  <cp:revision>1</cp:revision>
  <dcterms:created xsi:type="dcterms:W3CDTF">2019-05-28T07:43:40Z</dcterms:created>
  <dcterms:modified xsi:type="dcterms:W3CDTF">2019-05-28T12:52:45Z</dcterms:modified>
</cp:coreProperties>
</file>